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1" r:id="rId5"/>
    <p:sldId id="262" r:id="rId6"/>
    <p:sldId id="265" r:id="rId7"/>
    <p:sldId id="266" r:id="rId8"/>
    <p:sldId id="269" r:id="rId9"/>
    <p:sldId id="267" r:id="rId10"/>
    <p:sldId id="263" r:id="rId11"/>
    <p:sldId id="264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1" r:id="rId25"/>
    <p:sldId id="257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-62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B4C1-3BDC-457F-A790-E9D675738A8E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43788-A39A-4DF4-A876-C58595C2234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Were </a:t>
            </a:r>
            <a:r>
              <a:rPr lang="en-US" dirty="0" err="1" smtClean="0"/>
              <a:t>gonna</a:t>
            </a:r>
            <a:r>
              <a:rPr lang="en-US" dirty="0" smtClean="0"/>
              <a:t> be talking about giant KF today</a:t>
            </a:r>
          </a:p>
          <a:p>
            <a:r>
              <a:rPr lang="en-US" dirty="0" smtClean="0"/>
              <a:t>Giant kelp are</a:t>
            </a:r>
            <a:r>
              <a:rPr lang="en-US" baseline="0" dirty="0" smtClean="0"/>
              <a:t> these big trees and they grow into a </a:t>
            </a:r>
            <a:r>
              <a:rPr lang="en-US" baseline="0" dirty="0" err="1" smtClean="0"/>
              <a:t>fores</a:t>
            </a:r>
            <a:r>
              <a:rPr lang="en-US" baseline="0" dirty="0" smtClean="0"/>
              <a:t> that’s entirely underwater</a:t>
            </a:r>
          </a:p>
          <a:p>
            <a:r>
              <a:rPr lang="en-US" baseline="0" dirty="0" smtClean="0"/>
              <a:t>Now just like trees outside your window kelp have these roots so they hang on to rocks and they’re as tall as normal trees</a:t>
            </a:r>
          </a:p>
          <a:p>
            <a:r>
              <a:rPr lang="en-US" baseline="0" dirty="0" smtClean="0"/>
              <a:t>But normal trees take decades to grow up. Giant kelp grow up completely in just a couple months</a:t>
            </a:r>
          </a:p>
          <a:p>
            <a:r>
              <a:rPr lang="en-US" baseline="0" dirty="0" smtClean="0"/>
              <a:t>So kelp make big forests that are home to lots and lots of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67BB-6739-4989-8EC4-FD0665D71A5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lets see what KF look like</a:t>
            </a:r>
          </a:p>
          <a:p>
            <a:r>
              <a:rPr lang="en-US" dirty="0" smtClean="0"/>
              <a:t>Rocks to attach</a:t>
            </a:r>
          </a:p>
          <a:p>
            <a:r>
              <a:rPr lang="en-US" dirty="0" err="1" smtClean="0"/>
              <a:t>They</a:t>
            </a:r>
            <a:r>
              <a:rPr lang="en-US" baseline="0" dirty="0" err="1" smtClean="0"/>
              <a:t>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bbig</a:t>
            </a:r>
            <a:r>
              <a:rPr lang="en-US" baseline="0" dirty="0" smtClean="0"/>
              <a:t> plants</a:t>
            </a:r>
          </a:p>
          <a:p>
            <a:r>
              <a:rPr lang="en-US" baseline="0" dirty="0" err="1" smtClean="0"/>
              <a:t>Heres</a:t>
            </a:r>
            <a:r>
              <a:rPr lang="en-US" baseline="0" dirty="0" smtClean="0"/>
              <a:t> one of the big predators of this forest</a:t>
            </a:r>
          </a:p>
          <a:p>
            <a:r>
              <a:rPr lang="en-US" baseline="0" dirty="0" smtClean="0"/>
              <a:t>Here’s another kelp reef</a:t>
            </a:r>
          </a:p>
          <a:p>
            <a:r>
              <a:rPr lang="en-US" baseline="0" dirty="0" smtClean="0"/>
              <a:t>And again just like trees kelp form these very big forests and forest canopies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67BB-6739-4989-8EC4-FD0665D71A5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you </a:t>
            </a:r>
            <a:r>
              <a:rPr lang="en-US" dirty="0" err="1" smtClean="0"/>
              <a:t>mightve</a:t>
            </a:r>
            <a:r>
              <a:rPr lang="en-US" dirty="0" smtClean="0"/>
              <a:t> seen in the video this wk, KF are home to LOTS</a:t>
            </a:r>
            <a:r>
              <a:rPr lang="en-US" baseline="0" dirty="0" smtClean="0"/>
              <a:t> of species</a:t>
            </a:r>
          </a:p>
          <a:p>
            <a:r>
              <a:rPr lang="en-US" baseline="0" dirty="0" smtClean="0"/>
              <a:t>But lets focus on the few main ones that form a food chain</a:t>
            </a:r>
          </a:p>
          <a:p>
            <a:r>
              <a:rPr lang="en-US" baseline="0" dirty="0" smtClean="0"/>
              <a:t>So…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67BB-6739-4989-8EC4-FD0665D71A5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my </a:t>
            </a:r>
            <a:r>
              <a:rPr lang="en-US" dirty="0" err="1" smtClean="0"/>
              <a:t>fav</a:t>
            </a:r>
            <a:r>
              <a:rPr lang="en-US" baseline="0" dirty="0" smtClean="0"/>
              <a:t> animal are the sea urchins</a:t>
            </a:r>
          </a:p>
          <a:p>
            <a:r>
              <a:rPr lang="en-US" baseline="0" dirty="0" smtClean="0"/>
              <a:t>Pretty colors</a:t>
            </a:r>
          </a:p>
          <a:p>
            <a:r>
              <a:rPr lang="en-US" baseline="0" dirty="0" smtClean="0"/>
              <a:t>Really simple</a:t>
            </a:r>
          </a:p>
          <a:p>
            <a:r>
              <a:rPr lang="en-US" baseline="0" dirty="0" smtClean="0"/>
              <a:t>Millions and millions of kids each year</a:t>
            </a:r>
          </a:p>
          <a:p>
            <a:r>
              <a:rPr lang="en-US" baseline="0" dirty="0" smtClean="0"/>
              <a:t>Big mouth because they LOVE eating kelp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67BB-6739-4989-8EC4-FD0665D71A5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sometimes</a:t>
            </a:r>
            <a:r>
              <a:rPr lang="en-US" baseline="0" dirty="0" smtClean="0"/>
              <a:t> urchins can eat down ALL the kelp</a:t>
            </a:r>
          </a:p>
          <a:p>
            <a:r>
              <a:rPr lang="en-US" baseline="0" dirty="0" smtClean="0"/>
              <a:t>So here we see lots of urchins but no kelp and we don’t see all the other species that need kelp</a:t>
            </a:r>
          </a:p>
          <a:p>
            <a:r>
              <a:rPr lang="en-US" baseline="0" dirty="0" smtClean="0"/>
              <a:t>So how do we get to this really sad and barren state of the ecosystem from a lush kelp forest?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67BB-6739-4989-8EC4-FD0665D71A5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Well the answer</a:t>
            </a:r>
            <a:r>
              <a:rPr lang="en-US" baseline="0" dirty="0" smtClean="0"/>
              <a:t> is all in how much </a:t>
            </a:r>
            <a:r>
              <a:rPr lang="en-US" baseline="0" dirty="0" err="1" smtClean="0"/>
              <a:t>utchins</a:t>
            </a:r>
            <a:r>
              <a:rPr lang="en-US" baseline="0" dirty="0" smtClean="0"/>
              <a:t> decide to eat</a:t>
            </a:r>
          </a:p>
          <a:p>
            <a:r>
              <a:rPr lang="en-US" baseline="0" dirty="0" smtClean="0"/>
              <a:t>Normally urchins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67BB-6739-4989-8EC4-FD0665D71A5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0E8F2-6FCA-4D32-BD9E-8A094DDE4BB8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C249-C576-46B4-A3E0-4A45593E9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4.jpe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Ocelo\Pictures\2015\CentralCASept\DSC03694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3429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Environmental Data Science</a:t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FFC000"/>
                </a:solidFill>
              </a:rPr>
              <a:t>Welcome!!</a:t>
            </a:r>
            <a:br>
              <a:rPr lang="en-US" b="1" dirty="0" smtClean="0">
                <a:solidFill>
                  <a:srgbClr val="FFC000"/>
                </a:solidFill>
              </a:rPr>
            </a:br>
            <a:r>
              <a:rPr lang="en-US" b="1" dirty="0" smtClean="0">
                <a:solidFill>
                  <a:srgbClr val="FFC000"/>
                </a:solidFill>
              </a:rPr>
              <a:t>Please log into a computer </a:t>
            </a:r>
            <a:r>
              <a:rPr lang="en-US" b="1" dirty="0" smtClean="0">
                <a:solidFill>
                  <a:srgbClr val="FFC000"/>
                </a:solidFill>
              </a:rPr>
              <a:t>and go </a:t>
            </a:r>
            <a:r>
              <a:rPr lang="en-US" b="1" dirty="0" smtClean="0">
                <a:solidFill>
                  <a:srgbClr val="FFC000"/>
                </a:solidFill>
              </a:rPr>
              <a:t>to:</a:t>
            </a:r>
            <a:r>
              <a:rPr lang="en-US" b="1" dirty="0" smtClean="0">
                <a:solidFill>
                  <a:srgbClr val="FFC000"/>
                </a:solidFill>
              </a:rPr>
              <a:t/>
            </a:r>
            <a:br>
              <a:rPr lang="en-US" b="1" dirty="0" smtClean="0">
                <a:solidFill>
                  <a:srgbClr val="FFC000"/>
                </a:solidFill>
              </a:rPr>
            </a:br>
            <a:r>
              <a:rPr lang="en-US" sz="3600" b="1" dirty="0" smtClean="0">
                <a:solidFill>
                  <a:srgbClr val="FFC000"/>
                </a:solidFill>
              </a:rPr>
              <a:t>github.com/</a:t>
            </a:r>
            <a:r>
              <a:rPr lang="en-US" sz="3600" b="1" dirty="0" err="1" smtClean="0">
                <a:solidFill>
                  <a:srgbClr val="FFC000"/>
                </a:solidFill>
              </a:rPr>
              <a:t>VadimKar</a:t>
            </a:r>
            <a:r>
              <a:rPr lang="en-US" sz="3600" b="1" dirty="0" smtClean="0">
                <a:solidFill>
                  <a:srgbClr val="FFC000"/>
                </a:solidFill>
              </a:rPr>
              <a:t>/</a:t>
            </a:r>
            <a:r>
              <a:rPr lang="en-US" sz="3600" b="1" dirty="0" err="1" smtClean="0">
                <a:solidFill>
                  <a:srgbClr val="FFC000"/>
                </a:solidFill>
              </a:rPr>
              <a:t>DataScienceWorkshop</a:t>
            </a:r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Vadim Karatayev                Robert Ramos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Kansas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Biological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Survey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Picture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28800" y="4478702"/>
            <a:ext cx="1676400" cy="1988774"/>
          </a:xfrm>
          <a:prstGeom prst="rect">
            <a:avLst/>
          </a:prstGeom>
          <a:noFill/>
        </p:spPr>
      </p:pic>
      <p:pic>
        <p:nvPicPr>
          <p:cNvPr id="3076" name="Picture 4" descr="Robert Ramos | Kansas Biological Survey &amp; Center for Ecological Researc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019800" y="4343400"/>
            <a:ext cx="1714500" cy="2143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field trip to a lake…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447800"/>
            <a:ext cx="9144000" cy="483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4 Captivatingly Clear Lakes in BC To Explore This Summer"/>
          <p:cNvPicPr>
            <a:picLocks noChangeAspect="1" noChangeArrowheads="1"/>
          </p:cNvPicPr>
          <p:nvPr/>
        </p:nvPicPr>
        <p:blipFill>
          <a:blip r:embed="rId2" cstate="screen"/>
          <a:srcRect r="-1525"/>
          <a:stretch>
            <a:fillRect/>
          </a:stretch>
        </p:blipFill>
        <p:spPr bwMode="auto">
          <a:xfrm>
            <a:off x="0" y="0"/>
            <a:ext cx="8620998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4 Captivatingly Clear Lakes in BC To Explore This Summer"/>
          <p:cNvPicPr>
            <a:picLocks noChangeAspect="1" noChangeArrowheads="1"/>
          </p:cNvPicPr>
          <p:nvPr/>
        </p:nvPicPr>
        <p:blipFill>
          <a:blip r:embed="rId2" cstate="screen"/>
          <a:srcRect r="-1525"/>
          <a:stretch>
            <a:fillRect/>
          </a:stretch>
        </p:blipFill>
        <p:spPr bwMode="auto">
          <a:xfrm>
            <a:off x="0" y="0"/>
            <a:ext cx="8620998" cy="4343400"/>
          </a:xfrm>
          <a:prstGeom prst="rect">
            <a:avLst/>
          </a:prstGeom>
          <a:noFill/>
        </p:spPr>
      </p:pic>
      <p:pic>
        <p:nvPicPr>
          <p:cNvPr id="4" name="Picture 4" descr="Why Are Our Waters Turning Green? | NRDC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256107" y="3048001"/>
            <a:ext cx="7887893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 descr="This Wonder Bird Flies Thousands of Miles, Non-Stop, as Part of an Epic  Migration | Science | Smithsonian Magaz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2" name="AutoShape 4" descr="This Wonder Bird Flies Thousands of Miles, Non-Stop, as Part of an Epic  Migration | Science | Smithsonian Magaz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13200" y="0"/>
            <a:ext cx="5130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 descr="Hudsonian Godwit - eBir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2819400"/>
            <a:ext cx="4593668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lp Canopy Year Diff.png">
            <a:extLst>
              <a:ext uri="{FF2B5EF4-FFF2-40B4-BE49-F238E27FC236}">
                <a16:creationId xmlns:a16="http://schemas.microsoft.com/office/drawing/2014/main" xmlns="" id="{E8A20121-64BF-7149-B34E-6296059897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 rot="16200000" flipV="1">
            <a:off x="-584688" y="2946888"/>
            <a:ext cx="4690409" cy="1844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E71674-9D03-CC4D-B421-272FE9D84455}"/>
              </a:ext>
            </a:extLst>
          </p:cNvPr>
          <p:cNvSpPr txBox="1"/>
          <p:nvPr/>
        </p:nvSpPr>
        <p:spPr>
          <a:xfrm>
            <a:off x="761616" y="4176563"/>
            <a:ext cx="83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5FF00"/>
                </a:solidFill>
              </a:rPr>
              <a:t>Kelp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C414F0-AA81-BE43-8284-51637D3C06FB}"/>
              </a:ext>
            </a:extLst>
          </p:cNvPr>
          <p:cNvSpPr txBox="1"/>
          <p:nvPr/>
        </p:nvSpPr>
        <p:spPr>
          <a:xfrm>
            <a:off x="1218393" y="5532420"/>
            <a:ext cx="105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270FF"/>
                </a:solidFill>
              </a:rPr>
              <a:t>Urchin barren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Kelp Forest - WorldAtlas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181600"/>
            <a:ext cx="6934200" cy="16764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The “trees”:   giant kelp         form kelp forests in California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388" name="Picture 4" descr="Looking for a Hole in the Wall: Written by Jason Baldwin"/>
          <p:cNvPicPr>
            <a:picLocks noChangeAspect="1" noChangeArrowheads="1"/>
          </p:cNvPicPr>
          <p:nvPr/>
        </p:nvPicPr>
        <p:blipFill>
          <a:blip r:embed="rId4" cstate="screen"/>
          <a:srcRect r="21132" b="4898"/>
          <a:stretch>
            <a:fillRect/>
          </a:stretch>
        </p:blipFill>
        <p:spPr bwMode="auto">
          <a:xfrm>
            <a:off x="7153275" y="2419349"/>
            <a:ext cx="1990725" cy="4438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Australasian snapper above kelp covered rocky reef Stock Photo - Alamy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62202"/>
          </a:xfrm>
          <a:prstGeom prst="rect">
            <a:avLst/>
          </a:prstGeom>
          <a:noFill/>
        </p:spPr>
      </p:pic>
      <p:pic>
        <p:nvPicPr>
          <p:cNvPr id="7" name="Picture 6" descr="Kelp_forest_on_high_profile_reef_P9041231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 descr="119656-xpnpbfuvlj-1557838670.jpg"/>
          <p:cNvPicPr>
            <a:picLocks noGrp="1" noChangeAspect="1"/>
          </p:cNvPicPr>
          <p:nvPr>
            <p:ph idx="1"/>
          </p:nvPr>
        </p:nvPicPr>
        <p:blipFill>
          <a:blip r:embed="rId5" cstate="screen"/>
          <a:srcRect/>
          <a:stretch>
            <a:fillRect/>
          </a:stretch>
        </p:blipFill>
        <p:spPr>
          <a:xfrm>
            <a:off x="0" y="1"/>
            <a:ext cx="9144000" cy="6858000"/>
          </a:xfrm>
        </p:spPr>
      </p:pic>
      <p:pic>
        <p:nvPicPr>
          <p:cNvPr id="8" name="Picture 2" descr="Seaweeds on rocky reef Photograph by Daniel Poloha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pic>
        <p:nvPicPr>
          <p:cNvPr id="6" name="Picture 5" descr="unnamed-1.jp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Solved] jellyfish sea turtle fishes ime dream Cumst sea urchin octopus me  dream corals algae sponge amsty am sea anemone worm sea snail bivalve  moll... | Course Hero"/>
          <p:cNvPicPr>
            <a:picLocks noChangeAspect="1" noChangeArrowheads="1"/>
          </p:cNvPicPr>
          <p:nvPr/>
        </p:nvPicPr>
        <p:blipFill>
          <a:blip r:embed="rId3" cstate="screen"/>
          <a:srcRect l="820" t="1639" r="82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2" descr="Solved] jellyfish sea turtle fishes ime dream Cumst sea urchin octopus me  dream corals algae sponge amsty am sea anemone worm sea snail bivalve  moll... | Course Hero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3810000"/>
            <a:ext cx="1447800" cy="1579418"/>
          </a:xfrm>
          <a:prstGeom prst="rect">
            <a:avLst/>
          </a:prstGeom>
          <a:noFill/>
        </p:spPr>
      </p:pic>
      <p:pic>
        <p:nvPicPr>
          <p:cNvPr id="9" name="Picture 8" descr="97f0e1f3dbe99a5dce1ef8d7f2e22c7c.jpg"/>
          <p:cNvPicPr>
            <a:picLocks noChangeAspect="1"/>
          </p:cNvPicPr>
          <p:nvPr/>
        </p:nvPicPr>
        <p:blipFill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42774" b="49520"/>
          <a:stretch>
            <a:fillRect/>
          </a:stretch>
        </p:blipFill>
        <p:spPr>
          <a:xfrm>
            <a:off x="1219200" y="4800600"/>
            <a:ext cx="910964" cy="2057400"/>
          </a:xfrm>
          <a:prstGeom prst="round2DiagRect">
            <a:avLst>
              <a:gd name="adj1" fmla="val 50000"/>
              <a:gd name="adj2" fmla="val 0"/>
            </a:avLst>
          </a:prstGeom>
          <a:ln w="38100"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6019800"/>
            <a:ext cx="12954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Giant Kelp</a:t>
            </a:r>
            <a:endParaRPr lang="en-US" sz="9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6200000">
            <a:off x="266700" y="5295900"/>
            <a:ext cx="762000" cy="5334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7919227">
            <a:off x="1264266" y="3206988"/>
            <a:ext cx="762000" cy="3810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485900" y="4076700"/>
            <a:ext cx="762000" cy="3810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38100" y="-127000"/>
            <a:ext cx="9232900" cy="7137400"/>
          </a:xfrm>
          <a:custGeom>
            <a:avLst/>
            <a:gdLst>
              <a:gd name="connsiteX0" fmla="*/ 25400 w 9232900"/>
              <a:gd name="connsiteY0" fmla="*/ 1993900 h 7137400"/>
              <a:gd name="connsiteX1" fmla="*/ 25400 w 9232900"/>
              <a:gd name="connsiteY1" fmla="*/ 0 h 7137400"/>
              <a:gd name="connsiteX2" fmla="*/ 9207500 w 9232900"/>
              <a:gd name="connsiteY2" fmla="*/ 50800 h 7137400"/>
              <a:gd name="connsiteX3" fmla="*/ 9232900 w 9232900"/>
              <a:gd name="connsiteY3" fmla="*/ 7137400 h 7137400"/>
              <a:gd name="connsiteX4" fmla="*/ 2133600 w 9232900"/>
              <a:gd name="connsiteY4" fmla="*/ 7086600 h 7137400"/>
              <a:gd name="connsiteX5" fmla="*/ 2159000 w 9232900"/>
              <a:gd name="connsiteY5" fmla="*/ 5257800 h 7137400"/>
              <a:gd name="connsiteX6" fmla="*/ 4343400 w 9232900"/>
              <a:gd name="connsiteY6" fmla="*/ 4876800 h 7137400"/>
              <a:gd name="connsiteX7" fmla="*/ 4356100 w 9232900"/>
              <a:gd name="connsiteY7" fmla="*/ 2971800 h 7137400"/>
              <a:gd name="connsiteX8" fmla="*/ 990600 w 9232900"/>
              <a:gd name="connsiteY8" fmla="*/ 2057400 h 7137400"/>
              <a:gd name="connsiteX9" fmla="*/ 0 w 9232900"/>
              <a:gd name="connsiteY9" fmla="*/ 2057400 h 713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2900" h="7137400">
                <a:moveTo>
                  <a:pt x="25400" y="1993900"/>
                </a:moveTo>
                <a:lnTo>
                  <a:pt x="25400" y="0"/>
                </a:lnTo>
                <a:lnTo>
                  <a:pt x="9207500" y="50800"/>
                </a:lnTo>
                <a:cubicBezTo>
                  <a:pt x="9215967" y="2413000"/>
                  <a:pt x="9224433" y="4775200"/>
                  <a:pt x="9232900" y="7137400"/>
                </a:cubicBezTo>
                <a:lnTo>
                  <a:pt x="2133600" y="7086600"/>
                </a:lnTo>
                <a:lnTo>
                  <a:pt x="2159000" y="5257800"/>
                </a:lnTo>
                <a:lnTo>
                  <a:pt x="4343400" y="4876800"/>
                </a:lnTo>
                <a:cubicBezTo>
                  <a:pt x="4347633" y="4241800"/>
                  <a:pt x="4351867" y="3606800"/>
                  <a:pt x="4356100" y="2971800"/>
                </a:cubicBezTo>
                <a:lnTo>
                  <a:pt x="990600" y="2057400"/>
                </a:lnTo>
                <a:lnTo>
                  <a:pt x="0" y="2057400"/>
                </a:lnTo>
              </a:path>
            </a:pathLst>
          </a:custGeom>
          <a:solidFill>
            <a:srgbClr val="FFFFFF">
              <a:alpha val="45882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90600"/>
          </a:xfrm>
        </p:spPr>
        <p:txBody>
          <a:bodyPr/>
          <a:lstStyle/>
          <a:p>
            <a:r>
              <a:rPr lang="en-US" dirty="0" smtClean="0"/>
              <a:t>The herbivores:  sea urchins</a:t>
            </a:r>
            <a:endParaRPr lang="en-US" dirty="0"/>
          </a:p>
        </p:txBody>
      </p:sp>
      <p:pic>
        <p:nvPicPr>
          <p:cNvPr id="15364" name="Picture 4" descr="Sea urchin population soars 10,000% in five years, devastating US coastline  | Marine life | The Guardian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1066800"/>
            <a:ext cx="5842000" cy="4381500"/>
          </a:xfrm>
          <a:prstGeom prst="rect">
            <a:avLst/>
          </a:prstGeom>
          <a:noFill/>
        </p:spPr>
      </p:pic>
      <p:pic>
        <p:nvPicPr>
          <p:cNvPr id="15362" name="Picture 2" descr="Sea urchin - Wikipedia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00400" y="3124200"/>
            <a:ext cx="5943600" cy="3733800"/>
          </a:xfrm>
          <a:prstGeom prst="round2SameRect">
            <a:avLst>
              <a:gd name="adj1" fmla="val 50000"/>
              <a:gd name="adj2" fmla="val 0"/>
            </a:avLst>
          </a:prstGeom>
          <a:noFill/>
        </p:spPr>
      </p:pic>
      <p:sp>
        <p:nvSpPr>
          <p:cNvPr id="9" name="Oval 8"/>
          <p:cNvSpPr/>
          <p:nvPr/>
        </p:nvSpPr>
        <p:spPr>
          <a:xfrm>
            <a:off x="5257800" y="5105400"/>
            <a:ext cx="1371600" cy="1371600"/>
          </a:xfrm>
          <a:prstGeom prst="ellipse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24400" y="4267200"/>
            <a:ext cx="2438400" cy="914400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67400" y="2590800"/>
            <a:ext cx="2667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MLLIONS OF EGGS</a:t>
            </a:r>
            <a:endParaRPr lang="en-US" sz="10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633478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MOUTH</a:t>
            </a:r>
            <a:endParaRPr lang="en-US" sz="10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eaweeds on rocky reef Photograph by Daniel Poloha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Lake ecosystems, invasive species</a:t>
            </a:r>
          </a:p>
          <a:p>
            <a:r>
              <a:rPr lang="en-US" dirty="0" smtClean="0"/>
              <a:t>Ocean ecosystems – giant kelp forests</a:t>
            </a:r>
          </a:p>
          <a:p>
            <a:r>
              <a:rPr lang="en-US" dirty="0" smtClean="0"/>
              <a:t>Managing epidemics – COVID19</a:t>
            </a:r>
          </a:p>
          <a:p>
            <a:r>
              <a:rPr lang="en-US" dirty="0" smtClean="0"/>
              <a:t>Dynamics of societies – e.g. how the public gets used to polluted ecosystems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they look like</a:t>
            </a:r>
          </a:p>
          <a:p>
            <a:r>
              <a:rPr lang="en-US" dirty="0" smtClean="0"/>
              <a:t>Nothing there</a:t>
            </a:r>
          </a:p>
          <a:p>
            <a:r>
              <a:rPr lang="en-US" dirty="0" smtClean="0"/>
              <a:t>This is bad</a:t>
            </a:r>
            <a:endParaRPr lang="en-US" dirty="0"/>
          </a:p>
        </p:txBody>
      </p:sp>
      <p:pic>
        <p:nvPicPr>
          <p:cNvPr id="5124" name="Picture 4" descr="https://img1.wsimg.com/isteam/ip/7fa4c562-1429-4422-bae0-32d225b93abb/Steve%20Lonhart.NOAA.MBNMS.785.jpg/:/rs=w:776,h:388,cg:true,m/cr=w:776,h:388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219200"/>
            <a:ext cx="9144000" cy="56388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When urchins eat too much kelp,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b="1" dirty="0" smtClean="0">
                <a:solidFill>
                  <a:srgbClr val="00B050"/>
                </a:solidFill>
              </a:rPr>
              <a:t>kelp forests </a:t>
            </a:r>
            <a:r>
              <a:rPr lang="en-US" dirty="0" smtClean="0"/>
              <a:t>turn into </a:t>
            </a:r>
            <a:r>
              <a:rPr lang="en-US" b="1" dirty="0" smtClean="0">
                <a:solidFill>
                  <a:srgbClr val="C00000"/>
                </a:solidFill>
              </a:rPr>
              <a:t>urchin </a:t>
            </a:r>
            <a:r>
              <a:rPr lang="en-US" b="1" dirty="0" smtClean="0">
                <a:solidFill>
                  <a:srgbClr val="C00000"/>
                </a:solidFill>
              </a:rPr>
              <a:t>barrens</a:t>
            </a:r>
            <a:br>
              <a:rPr lang="en-US" b="1" dirty="0" smtClean="0">
                <a:solidFill>
                  <a:srgbClr val="C00000"/>
                </a:solidFill>
              </a:rPr>
            </a:b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Sometimes </a:t>
            </a:r>
            <a:r>
              <a:rPr lang="en-US" dirty="0" smtClean="0"/>
              <a:t>urchins hide and </a:t>
            </a:r>
            <a:r>
              <a:rPr lang="en-US" dirty="0" smtClean="0"/>
              <a:t>just eat kelp leaves that fall down to them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438401" y="3726263"/>
            <a:ext cx="6705600" cy="313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Villanova University Biologists&amp;#39; study determines cause and effects of sea  urchin bioerosion on temperate rocky reefs | Villanova University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1905000"/>
            <a:ext cx="4064000" cy="3048000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3429000" y="4724400"/>
            <a:ext cx="1676400" cy="1524000"/>
          </a:xfrm>
          <a:prstGeom prst="ellipse">
            <a:avLst/>
          </a:pr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62200" y="5638800"/>
            <a:ext cx="1371600" cy="990600"/>
          </a:xfrm>
          <a:prstGeom prst="ellipse">
            <a:avLst/>
          </a:pr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72400" y="3962400"/>
            <a:ext cx="1371600" cy="990600"/>
          </a:xfrm>
          <a:prstGeom prst="ellipse">
            <a:avLst/>
          </a:pr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77000" y="3733800"/>
            <a:ext cx="1371600" cy="990600"/>
          </a:xfrm>
          <a:prstGeom prst="ellipse">
            <a:avLst/>
          </a:pr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0" y="3429000"/>
            <a:ext cx="1371600" cy="990600"/>
          </a:xfrm>
          <a:prstGeom prst="ellipse">
            <a:avLst/>
          </a:pr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38200" y="2667000"/>
            <a:ext cx="1371600" cy="990600"/>
          </a:xfrm>
          <a:prstGeom prst="ellipse">
            <a:avLst/>
          </a:pr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05000" y="3124200"/>
            <a:ext cx="1371600" cy="990600"/>
          </a:xfrm>
          <a:prstGeom prst="ellipse">
            <a:avLst/>
          </a:pr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Falling Leaves Overlays – Discovery Center Store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971800" y="2550943"/>
            <a:ext cx="6172200" cy="43070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When kelp grow poorly, urchins run out of food (falling leaves) and </a:t>
            </a:r>
            <a:r>
              <a:rPr lang="en-US" dirty="0" smtClean="0"/>
              <a:t>urchins change behavior: </a:t>
            </a:r>
            <a:r>
              <a:rPr lang="en-US" dirty="0" smtClean="0"/>
              <a:t>they directly eat plants</a:t>
            </a:r>
            <a:endParaRPr lang="en-US" dirty="0"/>
          </a:p>
        </p:txBody>
      </p:sp>
      <p:pic>
        <p:nvPicPr>
          <p:cNvPr id="6" name="Picture 2" descr="Sea urchins are killing Monterey Bay&amp;#39;s kelp forests. Help is on the way,  with hammers. | Local News | montereycountyweekly.com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48200" y="1752600"/>
            <a:ext cx="4495800" cy="367157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2514600"/>
            <a:ext cx="4838700" cy="225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this happens, it happens all across California!</a:t>
            </a:r>
            <a:endParaRPr lang="en-US" dirty="0"/>
          </a:p>
        </p:txBody>
      </p:sp>
      <p:pic>
        <p:nvPicPr>
          <p:cNvPr id="6" name="Picture 5" descr="Kelp Canopy Year Diff.png">
            <a:extLst>
              <a:ext uri="{FF2B5EF4-FFF2-40B4-BE49-F238E27FC236}">
                <a16:creationId xmlns:a16="http://schemas.microsoft.com/office/drawing/2014/main" xmlns="" id="{E8A20121-64BF-7149-B34E-6296059897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 rot="16200000" flipV="1">
            <a:off x="5769547" y="3483547"/>
            <a:ext cx="4843906" cy="1904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BE71674-9D03-CC4D-B421-272FE9D84455}"/>
              </a:ext>
            </a:extLst>
          </p:cNvPr>
          <p:cNvSpPr txBox="1"/>
          <p:nvPr/>
        </p:nvSpPr>
        <p:spPr>
          <a:xfrm>
            <a:off x="7162416" y="4666658"/>
            <a:ext cx="83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5FF00"/>
                </a:solidFill>
              </a:rPr>
              <a:t>Kelp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0C414F0-AA81-BE43-8284-51637D3C06FB}"/>
              </a:ext>
            </a:extLst>
          </p:cNvPr>
          <p:cNvSpPr txBox="1"/>
          <p:nvPr/>
        </p:nvSpPr>
        <p:spPr>
          <a:xfrm>
            <a:off x="7619193" y="6022515"/>
            <a:ext cx="105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270FF"/>
                </a:solidFill>
              </a:rPr>
              <a:t>Urchin barren</a:t>
            </a:r>
          </a:p>
        </p:txBody>
      </p:sp>
      <p:sp>
        <p:nvSpPr>
          <p:cNvPr id="9" name="Line 338"/>
          <p:cNvSpPr>
            <a:spLocks noChangeShapeType="1"/>
          </p:cNvSpPr>
          <p:nvPr/>
        </p:nvSpPr>
        <p:spPr bwMode="auto">
          <a:xfrm>
            <a:off x="424104" y="4800600"/>
            <a:ext cx="4572000" cy="1588"/>
          </a:xfrm>
          <a:prstGeom prst="line">
            <a:avLst/>
          </a:prstGeom>
          <a:noFill/>
          <a:ln w="28575" cap="rnd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39"/>
          <p:cNvSpPr>
            <a:spLocks noChangeShapeType="1"/>
          </p:cNvSpPr>
          <p:nvPr/>
        </p:nvSpPr>
        <p:spPr bwMode="auto">
          <a:xfrm>
            <a:off x="1195330" y="4816366"/>
            <a:ext cx="0" cy="90488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40"/>
          <p:cNvSpPr>
            <a:spLocks noChangeShapeType="1"/>
          </p:cNvSpPr>
          <p:nvPr/>
        </p:nvSpPr>
        <p:spPr bwMode="auto">
          <a:xfrm>
            <a:off x="2425642" y="4816366"/>
            <a:ext cx="0" cy="90488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41"/>
          <p:cNvSpPr>
            <a:spLocks noChangeShapeType="1"/>
          </p:cNvSpPr>
          <p:nvPr/>
        </p:nvSpPr>
        <p:spPr bwMode="auto">
          <a:xfrm>
            <a:off x="3733742" y="4816366"/>
            <a:ext cx="0" cy="90488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42"/>
          <p:cNvSpPr>
            <a:spLocks noChangeShapeType="1"/>
          </p:cNvSpPr>
          <p:nvPr/>
        </p:nvSpPr>
        <p:spPr bwMode="auto">
          <a:xfrm>
            <a:off x="4983105" y="4816366"/>
            <a:ext cx="0" cy="90488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343"/>
          <p:cNvSpPr>
            <a:spLocks noChangeArrowheads="1"/>
          </p:cNvSpPr>
          <p:nvPr/>
        </p:nvSpPr>
        <p:spPr bwMode="auto">
          <a:xfrm>
            <a:off x="985780" y="4960829"/>
            <a:ext cx="37189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1990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344"/>
          <p:cNvSpPr>
            <a:spLocks noChangeArrowheads="1"/>
          </p:cNvSpPr>
          <p:nvPr/>
        </p:nvSpPr>
        <p:spPr bwMode="auto">
          <a:xfrm>
            <a:off x="2216092" y="4960829"/>
            <a:ext cx="37189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2000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345"/>
          <p:cNvSpPr>
            <a:spLocks noChangeArrowheads="1"/>
          </p:cNvSpPr>
          <p:nvPr/>
        </p:nvSpPr>
        <p:spPr bwMode="auto">
          <a:xfrm>
            <a:off x="3524192" y="4960829"/>
            <a:ext cx="37189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2010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346"/>
          <p:cNvSpPr>
            <a:spLocks noChangeArrowheads="1"/>
          </p:cNvSpPr>
          <p:nvPr/>
        </p:nvSpPr>
        <p:spPr bwMode="auto">
          <a:xfrm>
            <a:off x="4773555" y="4960829"/>
            <a:ext cx="37189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2020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Line 347"/>
          <p:cNvSpPr>
            <a:spLocks noChangeShapeType="1"/>
          </p:cNvSpPr>
          <p:nvPr/>
        </p:nvSpPr>
        <p:spPr bwMode="auto">
          <a:xfrm flipV="1">
            <a:off x="423437" y="3154424"/>
            <a:ext cx="1587" cy="1645920"/>
          </a:xfrm>
          <a:prstGeom prst="line">
            <a:avLst/>
          </a:prstGeom>
          <a:noFill/>
          <a:ln w="28575" cap="rnd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349"/>
          <p:cNvSpPr>
            <a:spLocks noChangeShapeType="1"/>
          </p:cNvSpPr>
          <p:nvPr/>
        </p:nvSpPr>
        <p:spPr bwMode="auto">
          <a:xfrm flipH="1">
            <a:off x="332950" y="4114092"/>
            <a:ext cx="90487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350"/>
          <p:cNvSpPr>
            <a:spLocks noChangeShapeType="1"/>
          </p:cNvSpPr>
          <p:nvPr/>
        </p:nvSpPr>
        <p:spPr bwMode="auto">
          <a:xfrm flipH="1">
            <a:off x="332950" y="3441417"/>
            <a:ext cx="90487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354"/>
          <p:cNvSpPr>
            <a:spLocks noChangeArrowheads="1"/>
          </p:cNvSpPr>
          <p:nvPr/>
        </p:nvSpPr>
        <p:spPr bwMode="auto">
          <a:xfrm>
            <a:off x="0" y="4011205"/>
            <a:ext cx="32541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0.25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55"/>
          <p:cNvSpPr>
            <a:spLocks noChangeArrowheads="1"/>
          </p:cNvSpPr>
          <p:nvPr/>
        </p:nvSpPr>
        <p:spPr bwMode="auto">
          <a:xfrm>
            <a:off x="74142" y="3330292"/>
            <a:ext cx="23243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0.5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reeform 363"/>
          <p:cNvSpPr>
            <a:spLocks/>
          </p:cNvSpPr>
          <p:nvPr/>
        </p:nvSpPr>
        <p:spPr bwMode="auto">
          <a:xfrm>
            <a:off x="463492" y="3238039"/>
            <a:ext cx="4527089" cy="1465016"/>
          </a:xfrm>
          <a:custGeom>
            <a:avLst/>
            <a:gdLst/>
            <a:ahLst/>
            <a:cxnLst>
              <a:cxn ang="0">
                <a:pos x="0" y="127"/>
              </a:cxn>
              <a:cxn ang="0">
                <a:pos x="15" y="117"/>
              </a:cxn>
              <a:cxn ang="0">
                <a:pos x="31" y="66"/>
              </a:cxn>
              <a:cxn ang="0">
                <a:pos x="46" y="48"/>
              </a:cxn>
              <a:cxn ang="0">
                <a:pos x="62" y="82"/>
              </a:cxn>
              <a:cxn ang="0">
                <a:pos x="77" y="120"/>
              </a:cxn>
              <a:cxn ang="0">
                <a:pos x="92" y="146"/>
              </a:cxn>
              <a:cxn ang="0">
                <a:pos x="108" y="151"/>
              </a:cxn>
              <a:cxn ang="0">
                <a:pos x="123" y="133"/>
              </a:cxn>
              <a:cxn ang="0">
                <a:pos x="138" y="139"/>
              </a:cxn>
              <a:cxn ang="0">
                <a:pos x="154" y="161"/>
              </a:cxn>
              <a:cxn ang="0">
                <a:pos x="169" y="51"/>
              </a:cxn>
              <a:cxn ang="0">
                <a:pos x="185" y="41"/>
              </a:cxn>
              <a:cxn ang="0">
                <a:pos x="200" y="94"/>
              </a:cxn>
              <a:cxn ang="0">
                <a:pos x="215" y="46"/>
              </a:cxn>
              <a:cxn ang="0">
                <a:pos x="231" y="81"/>
              </a:cxn>
              <a:cxn ang="0">
                <a:pos x="246" y="29"/>
              </a:cxn>
              <a:cxn ang="0">
                <a:pos x="262" y="43"/>
              </a:cxn>
              <a:cxn ang="0">
                <a:pos x="277" y="113"/>
              </a:cxn>
              <a:cxn ang="0">
                <a:pos x="292" y="178"/>
              </a:cxn>
              <a:cxn ang="0">
                <a:pos x="308" y="183"/>
              </a:cxn>
              <a:cxn ang="0">
                <a:pos x="323" y="172"/>
              </a:cxn>
              <a:cxn ang="0">
                <a:pos x="338" y="169"/>
              </a:cxn>
              <a:cxn ang="0">
                <a:pos x="354" y="185"/>
              </a:cxn>
              <a:cxn ang="0">
                <a:pos x="369" y="182"/>
              </a:cxn>
              <a:cxn ang="0">
                <a:pos x="385" y="183"/>
              </a:cxn>
              <a:cxn ang="0">
                <a:pos x="400" y="174"/>
              </a:cxn>
              <a:cxn ang="0">
                <a:pos x="415" y="135"/>
              </a:cxn>
              <a:cxn ang="0">
                <a:pos x="431" y="132"/>
              </a:cxn>
              <a:cxn ang="0">
                <a:pos x="446" y="163"/>
              </a:cxn>
              <a:cxn ang="0">
                <a:pos x="461" y="144"/>
              </a:cxn>
              <a:cxn ang="0">
                <a:pos x="477" y="117"/>
              </a:cxn>
              <a:cxn ang="0">
                <a:pos x="492" y="97"/>
              </a:cxn>
              <a:cxn ang="0">
                <a:pos x="508" y="67"/>
              </a:cxn>
              <a:cxn ang="0">
                <a:pos x="523" y="69"/>
              </a:cxn>
              <a:cxn ang="0">
                <a:pos x="538" y="0"/>
              </a:cxn>
              <a:cxn ang="0">
                <a:pos x="554" y="8"/>
              </a:cxn>
            </a:cxnLst>
            <a:rect l="0" t="0" r="r" b="b"/>
            <a:pathLst>
              <a:path w="554" h="185">
                <a:moveTo>
                  <a:pt x="0" y="127"/>
                </a:moveTo>
                <a:lnTo>
                  <a:pt x="15" y="117"/>
                </a:lnTo>
                <a:lnTo>
                  <a:pt x="31" y="66"/>
                </a:lnTo>
                <a:lnTo>
                  <a:pt x="46" y="48"/>
                </a:lnTo>
                <a:lnTo>
                  <a:pt x="62" y="82"/>
                </a:lnTo>
                <a:lnTo>
                  <a:pt x="77" y="120"/>
                </a:lnTo>
                <a:lnTo>
                  <a:pt x="92" y="146"/>
                </a:lnTo>
                <a:lnTo>
                  <a:pt x="108" y="151"/>
                </a:lnTo>
                <a:lnTo>
                  <a:pt x="123" y="133"/>
                </a:lnTo>
                <a:lnTo>
                  <a:pt x="138" y="139"/>
                </a:lnTo>
                <a:lnTo>
                  <a:pt x="154" y="161"/>
                </a:lnTo>
                <a:lnTo>
                  <a:pt x="169" y="51"/>
                </a:lnTo>
                <a:lnTo>
                  <a:pt x="185" y="41"/>
                </a:lnTo>
                <a:lnTo>
                  <a:pt x="200" y="94"/>
                </a:lnTo>
                <a:lnTo>
                  <a:pt x="215" y="46"/>
                </a:lnTo>
                <a:lnTo>
                  <a:pt x="231" y="81"/>
                </a:lnTo>
                <a:lnTo>
                  <a:pt x="246" y="29"/>
                </a:lnTo>
                <a:lnTo>
                  <a:pt x="262" y="43"/>
                </a:lnTo>
                <a:lnTo>
                  <a:pt x="277" y="113"/>
                </a:lnTo>
                <a:lnTo>
                  <a:pt x="292" y="178"/>
                </a:lnTo>
                <a:lnTo>
                  <a:pt x="308" y="183"/>
                </a:lnTo>
                <a:lnTo>
                  <a:pt x="323" y="172"/>
                </a:lnTo>
                <a:lnTo>
                  <a:pt x="338" y="169"/>
                </a:lnTo>
                <a:lnTo>
                  <a:pt x="354" y="185"/>
                </a:lnTo>
                <a:lnTo>
                  <a:pt x="369" y="182"/>
                </a:lnTo>
                <a:lnTo>
                  <a:pt x="385" y="183"/>
                </a:lnTo>
                <a:lnTo>
                  <a:pt x="400" y="174"/>
                </a:lnTo>
                <a:lnTo>
                  <a:pt x="415" y="135"/>
                </a:lnTo>
                <a:lnTo>
                  <a:pt x="431" y="132"/>
                </a:lnTo>
                <a:lnTo>
                  <a:pt x="446" y="163"/>
                </a:lnTo>
                <a:lnTo>
                  <a:pt x="461" y="144"/>
                </a:lnTo>
                <a:lnTo>
                  <a:pt x="477" y="117"/>
                </a:lnTo>
                <a:lnTo>
                  <a:pt x="492" y="97"/>
                </a:lnTo>
                <a:lnTo>
                  <a:pt x="508" y="67"/>
                </a:lnTo>
                <a:lnTo>
                  <a:pt x="523" y="69"/>
                </a:lnTo>
                <a:lnTo>
                  <a:pt x="538" y="0"/>
                </a:lnTo>
                <a:lnTo>
                  <a:pt x="554" y="8"/>
                </a:lnTo>
              </a:path>
            </a:pathLst>
          </a:custGeom>
          <a:noFill/>
          <a:ln w="2063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355"/>
          <p:cNvSpPr>
            <a:spLocks noChangeArrowheads="1"/>
          </p:cNvSpPr>
          <p:nvPr/>
        </p:nvSpPr>
        <p:spPr bwMode="auto">
          <a:xfrm>
            <a:off x="226544" y="4710130"/>
            <a:ext cx="92974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304" y="251460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Proportion of reefs barren</a:t>
            </a:r>
            <a:endParaRPr lang="en-US" sz="2800" baseline="30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486400" y="2438400"/>
            <a:ext cx="1494584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6242891" y="3828840"/>
            <a:ext cx="729408" cy="268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USA</a:t>
            </a:r>
            <a:endParaRPr lang="en-US" sz="1400" i="1" dirty="0" smtClean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1174" y="2581275"/>
            <a:ext cx="185045" cy="18699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663825" y="265397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38"/>
          <p:cNvSpPr txBox="1"/>
          <p:nvPr/>
        </p:nvSpPr>
        <p:spPr>
          <a:xfrm>
            <a:off x="5303518" y="2517487"/>
            <a:ext cx="98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Kelp habitats</a:t>
            </a:r>
            <a:endParaRPr lang="en-US" sz="1000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86398" y="5476665"/>
            <a:ext cx="942976" cy="268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Mexico</a:t>
            </a:r>
            <a:endParaRPr lang="en-US" sz="1400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lose kelp?</a:t>
            </a:r>
            <a:br>
              <a:rPr lang="en-US" dirty="0" smtClean="0"/>
            </a:br>
            <a:r>
              <a:rPr lang="en-US" dirty="0" smtClean="0"/>
              <a:t>Storms?  Poor nutrients?  Too hot??</a:t>
            </a:r>
            <a:endParaRPr lang="en-US" dirty="0"/>
          </a:p>
        </p:txBody>
      </p:sp>
      <p:pic>
        <p:nvPicPr>
          <p:cNvPr id="6" name="Picture 4" descr="New Research Reveals Clearer Picture of Upwelling That Feeds West Coast  Marine Ecosystem | NOAA Fisherie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488356" y="2590800"/>
            <a:ext cx="3655644" cy="3067171"/>
          </a:xfrm>
          <a:prstGeom prst="rect">
            <a:avLst/>
          </a:prstGeom>
          <a:noFill/>
        </p:spPr>
      </p:pic>
      <p:pic>
        <p:nvPicPr>
          <p:cNvPr id="7" name="Picture 2" descr="http://oddstuffmagazine.com/wp-content/uploads/2015/01/A-king-tide-and-a-winter-storm-surge-converging-on-the-Northern-California-coast-650x974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4800" y="2743200"/>
            <a:ext cx="4495800" cy="3356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72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 science; advertisement – 5min</a:t>
            </a:r>
          </a:p>
          <a:p>
            <a:r>
              <a:rPr lang="en-US" sz="2800" dirty="0" smtClean="0"/>
              <a:t>Opening </a:t>
            </a:r>
            <a:r>
              <a:rPr lang="en-US" sz="2800" dirty="0" err="1" smtClean="0"/>
              <a:t>Rstudio</a:t>
            </a:r>
            <a:r>
              <a:rPr lang="en-US" sz="2800" dirty="0" smtClean="0"/>
              <a:t> – 5min</a:t>
            </a:r>
          </a:p>
          <a:p>
            <a:r>
              <a:rPr lang="en-US" sz="2800" dirty="0" smtClean="0"/>
              <a:t>R intro part 1: R bits, console interactions, variables, functions. Scripts, opening materials – 25min</a:t>
            </a:r>
          </a:p>
          <a:p>
            <a:r>
              <a:rPr lang="en-US" sz="2800" dirty="0" smtClean="0"/>
              <a:t>Watershed: spatial data GIS, time trends – 15min</a:t>
            </a:r>
          </a:p>
          <a:p>
            <a:r>
              <a:rPr lang="en-US" sz="2800" dirty="0" smtClean="0"/>
              <a:t>Climate change: comparing time trends – 20min</a:t>
            </a:r>
          </a:p>
          <a:p>
            <a:r>
              <a:rPr lang="en-US" sz="2800" dirty="0" smtClean="0"/>
              <a:t>Mammals: a first model – 15min</a:t>
            </a:r>
          </a:p>
          <a:p>
            <a:r>
              <a:rPr lang="en-US" sz="2800" dirty="0" smtClean="0"/>
              <a:t>Kelp: analyzing what drives patterns – 30min</a:t>
            </a:r>
          </a:p>
          <a:p>
            <a:r>
              <a:rPr lang="en-US" sz="2800" dirty="0" smtClean="0"/>
              <a:t>Tomorrow: dipping your toes in coding!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r>
              <a:rPr lang="en-US" dirty="0" smtClean="0"/>
              <a:t>Numbers aren’t the point; they’re the language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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 to R</a:t>
            </a:r>
          </a:p>
          <a:p>
            <a:r>
              <a:rPr lang="en-US" dirty="0" smtClean="0"/>
              <a:t>Visualize information to discover new things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 Case 1:  Agriculture change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Compare trends, risks, value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 Case 2:  Climate change example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Understand how the world works (causation)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 Case 3:  Kelp forest ecosystem collapse/recovery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R, </a:t>
            </a:r>
            <a:r>
              <a:rPr lang="en-US" dirty="0" err="1" smtClean="0"/>
              <a:t>Rstudio</a:t>
            </a:r>
            <a:r>
              <a:rPr lang="en-US" dirty="0" smtClean="0"/>
              <a:t>, and packages</a:t>
            </a:r>
            <a:endParaRPr lang="en-US" dirty="0"/>
          </a:p>
        </p:txBody>
      </p:sp>
      <p:pic>
        <p:nvPicPr>
          <p:cNvPr id="16386" name="Picture 2" descr="Unix Stock Illustrations – 168 Unix Stock Illustrations, Vectors &amp; Clipart  - Dreamstim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676400" y="4876800"/>
            <a:ext cx="1883650" cy="1133476"/>
          </a:xfrm>
          <a:prstGeom prst="rect">
            <a:avLst/>
          </a:prstGeom>
          <a:noFill/>
        </p:spPr>
      </p:pic>
      <p:sp>
        <p:nvSpPr>
          <p:cNvPr id="16388" name="AutoShape 4" descr="Use AssistiveTouch on your iPhone, iPad, or iPod touch - Apple Suppo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AutoShape 6" descr="Use AssistiveTouch on your iPhone, iPad, or iPod touch - Apple Suppo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8" descr="Use AssistiveTouch on your iPhone, iPad, or iPod touch - Apple Suppo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4" name="Picture 10" descr="Customizing the home screen dock on the iPhone or iPad with custom  configuration profiles - Miradore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6000" y="3098019"/>
            <a:ext cx="762000" cy="1319238"/>
          </a:xfrm>
          <a:prstGeom prst="rect">
            <a:avLst/>
          </a:prstGeom>
          <a:noFill/>
        </p:spPr>
      </p:pic>
      <p:sp>
        <p:nvSpPr>
          <p:cNvPr id="16396" name="AutoShape 12" descr="App Store - App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8" name="Picture 14" descr="App Store - Apple (BY)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676400" y="1676400"/>
            <a:ext cx="1981200" cy="1041728"/>
          </a:xfrm>
          <a:prstGeom prst="rect">
            <a:avLst/>
          </a:prstGeom>
          <a:noFill/>
        </p:spPr>
      </p:pic>
      <p:pic>
        <p:nvPicPr>
          <p:cNvPr id="16400" name="Picture 16" descr="File:R logo.svg - Wikimedia Commons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867400" y="4800600"/>
            <a:ext cx="1447511" cy="1123950"/>
          </a:xfrm>
          <a:prstGeom prst="rect">
            <a:avLst/>
          </a:prstGeom>
          <a:noFill/>
        </p:spPr>
      </p:pic>
      <p:pic>
        <p:nvPicPr>
          <p:cNvPr id="16402" name="Picture 18" descr="RStudio Logo Usage Guidelines - RStudio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410200" y="3429000"/>
            <a:ext cx="2346324" cy="823936"/>
          </a:xfrm>
          <a:prstGeom prst="rect">
            <a:avLst/>
          </a:prstGeom>
          <a:noFill/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48200" y="16002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CRAN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package repository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1054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Smartphone base code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505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Smartphone </a:t>
            </a:r>
            <a:r>
              <a:rPr lang="en-US" i="1" dirty="0" err="1" smtClean="0"/>
              <a:t>touchscreen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2057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App store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tudio interface screenshot. Clockwise from top left: Source, Environment/History, Files/Plots/Packages/Help/Viewer, Console."/>
          <p:cNvPicPr/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1752600"/>
            <a:ext cx="6172200" cy="4419600"/>
          </a:xfrm>
          <a:prstGeom prst="rect">
            <a:avLst/>
          </a:prstGeom>
          <a:solidFill>
            <a:schemeClr val="accent1">
              <a:alpha val="22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152400" y="3581400"/>
            <a:ext cx="3733800" cy="2514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9" name="Picture 13" descr="1,033 Easel Clipart Illustrations &amp; Clip Art - iStock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66800" y="4495799"/>
            <a:ext cx="982652" cy="1658225"/>
          </a:xfrm>
          <a:prstGeom prst="rect">
            <a:avLst/>
          </a:prstGeom>
          <a:noFill/>
        </p:spPr>
      </p:pic>
      <p:pic>
        <p:nvPicPr>
          <p:cNvPr id="19471" name="Picture 15" descr="Pencil Writing A Message On Notepad Drawing Stock Illustration - Download  Image Now - Writing - Activity, Note Pad, Pencil - iStock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981200" y="4572000"/>
            <a:ext cx="1295400" cy="1380345"/>
          </a:xfrm>
          <a:prstGeom prst="rect">
            <a:avLst/>
          </a:prstGeom>
          <a:noFill/>
        </p:spPr>
      </p:pic>
      <p:sp>
        <p:nvSpPr>
          <p:cNvPr id="19481" name="AutoShape 25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3" name="AutoShape 27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5" name="AutoShape 29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43000" y="4038600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Console</a:t>
            </a:r>
            <a:endParaRPr lang="en-US" sz="2400" b="1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2819400" y="4343400"/>
            <a:ext cx="1676400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smtClean="0">
                <a:solidFill>
                  <a:srgbClr val="FF33CC"/>
                </a:solidFill>
              </a:rPr>
              <a:t>plot()</a:t>
            </a:r>
            <a:endParaRPr lang="en-US" sz="1600" i="1" dirty="0">
              <a:solidFill>
                <a:srgbClr val="FF33CC"/>
              </a:solidFill>
            </a:endParaRPr>
          </a:p>
        </p:txBody>
      </p:sp>
      <p:sp>
        <p:nvSpPr>
          <p:cNvPr id="19489" name="AutoShape 33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1" name="AutoShape 35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3" name="AutoShape 37" descr="Uris Library | Ithaca NY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tudio interface screenshot. Clockwise from top left: Source, Environment/History, Files/Plots/Packages/Help/Viewer, Console."/>
          <p:cNvPicPr/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1752600"/>
            <a:ext cx="6172200" cy="4419600"/>
          </a:xfrm>
          <a:prstGeom prst="rect">
            <a:avLst/>
          </a:prstGeom>
          <a:solidFill>
            <a:schemeClr val="accent1">
              <a:alpha val="22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152400" y="3581400"/>
            <a:ext cx="3733800" cy="2514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3962400" y="1981200"/>
            <a:ext cx="2286000" cy="152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9" name="Picture 13" descr="1,033 Easel Clipart Illustrations &amp; Clip Art - iStock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66800" y="4495799"/>
            <a:ext cx="982652" cy="1658225"/>
          </a:xfrm>
          <a:prstGeom prst="rect">
            <a:avLst/>
          </a:prstGeom>
          <a:noFill/>
        </p:spPr>
      </p:pic>
      <p:pic>
        <p:nvPicPr>
          <p:cNvPr id="19471" name="Picture 15" descr="Pencil Writing A Message On Notepad Drawing Stock Illustration - Download  Image Now - Writing - Activity, Note Pad, Pencil - iStock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981200" y="4572000"/>
            <a:ext cx="1295400" cy="1380345"/>
          </a:xfrm>
          <a:prstGeom prst="rect">
            <a:avLst/>
          </a:prstGeom>
          <a:noFill/>
        </p:spPr>
      </p:pic>
      <p:pic>
        <p:nvPicPr>
          <p:cNvPr id="19475" name="Picture 19" descr="Table Full Old Books Antiquarian Shop Stock Photo 1282721662 | Shutterstock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343400" y="2362200"/>
            <a:ext cx="1752600" cy="1188719"/>
          </a:xfrm>
          <a:prstGeom prst="rect">
            <a:avLst/>
          </a:prstGeom>
          <a:noFill/>
        </p:spPr>
      </p:pic>
      <p:sp>
        <p:nvSpPr>
          <p:cNvPr id="19481" name="AutoShape 25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3" name="AutoShape 27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5" name="AutoShape 29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43000" y="4038600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Console</a:t>
            </a:r>
            <a:endParaRPr lang="en-US" sz="2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4114800" y="1981200"/>
            <a:ext cx="1676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Workspace</a:t>
            </a:r>
            <a:endParaRPr lang="en-US" sz="2400" b="1" i="1" dirty="0"/>
          </a:p>
        </p:txBody>
      </p:sp>
      <p:sp>
        <p:nvSpPr>
          <p:cNvPr id="27" name="Down Arrow 26"/>
          <p:cNvSpPr/>
          <p:nvPr/>
        </p:nvSpPr>
        <p:spPr>
          <a:xfrm rot="13252927">
            <a:off x="3167413" y="3106691"/>
            <a:ext cx="838200" cy="11430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19400" y="4343400"/>
            <a:ext cx="1676400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smtClean="0">
                <a:solidFill>
                  <a:srgbClr val="FF33CC"/>
                </a:solidFill>
              </a:rPr>
              <a:t>plot()</a:t>
            </a:r>
            <a:endParaRPr lang="en-US" sz="1600" i="1" dirty="0">
              <a:solidFill>
                <a:srgbClr val="FF33CC"/>
              </a:solidFill>
            </a:endParaRPr>
          </a:p>
        </p:txBody>
      </p:sp>
      <p:sp>
        <p:nvSpPr>
          <p:cNvPr id="19489" name="AutoShape 33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1" name="AutoShape 35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3" name="AutoShape 37" descr="Uris Library | Ithaca NY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tudio interface screenshot. Clockwise from top left: Source, Environment/History, Files/Plots/Packages/Help/Viewer, Console."/>
          <p:cNvPicPr/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1752600"/>
            <a:ext cx="6172200" cy="4419600"/>
          </a:xfrm>
          <a:prstGeom prst="rect">
            <a:avLst/>
          </a:prstGeom>
          <a:solidFill>
            <a:schemeClr val="accent1">
              <a:alpha val="22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152400" y="3581400"/>
            <a:ext cx="3733800" cy="2514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962400" y="3581400"/>
            <a:ext cx="2286000" cy="2514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3962400" y="1981200"/>
            <a:ext cx="2286000" cy="152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9" name="Picture 13" descr="1,033 Easel Clipart Illustrations &amp; Clip Art - iStock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66800" y="4495799"/>
            <a:ext cx="982652" cy="1658225"/>
          </a:xfrm>
          <a:prstGeom prst="rect">
            <a:avLst/>
          </a:prstGeom>
          <a:noFill/>
        </p:spPr>
      </p:pic>
      <p:pic>
        <p:nvPicPr>
          <p:cNvPr id="19471" name="Picture 15" descr="Pencil Writing A Message On Notepad Drawing Stock Illustration - Download  Image Now - Writing - Activity, Note Pad, Pencil - iStock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981200" y="4572000"/>
            <a:ext cx="1295400" cy="1380345"/>
          </a:xfrm>
          <a:prstGeom prst="rect">
            <a:avLst/>
          </a:prstGeom>
          <a:noFill/>
        </p:spPr>
      </p:pic>
      <p:pic>
        <p:nvPicPr>
          <p:cNvPr id="19475" name="Picture 19" descr="Table Full Old Books Antiquarian Shop Stock Photo 1282721662 | Shutterstock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343400" y="2362200"/>
            <a:ext cx="1752600" cy="1188719"/>
          </a:xfrm>
          <a:prstGeom prst="rect">
            <a:avLst/>
          </a:prstGeom>
          <a:noFill/>
        </p:spPr>
      </p:pic>
      <p:pic>
        <p:nvPicPr>
          <p:cNvPr id="19477" name="Picture 21" descr="Wheatfield with Crows - Wikipedia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657600" y="4724400"/>
            <a:ext cx="2487108" cy="1193266"/>
          </a:xfrm>
          <a:prstGeom prst="rect">
            <a:avLst/>
          </a:prstGeom>
          <a:noFill/>
        </p:spPr>
      </p:pic>
      <p:sp>
        <p:nvSpPr>
          <p:cNvPr id="19481" name="AutoShape 25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3" name="AutoShape 27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5" name="AutoShape 29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43000" y="4038600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Console</a:t>
            </a:r>
            <a:endParaRPr lang="en-US" sz="2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4114800" y="1981200"/>
            <a:ext cx="1676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Workspace</a:t>
            </a:r>
            <a:endParaRPr lang="en-US" sz="2400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43400" y="3886200"/>
            <a:ext cx="1371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Plots</a:t>
            </a:r>
            <a:endParaRPr lang="en-US" sz="2400" b="1" i="1" dirty="0"/>
          </a:p>
        </p:txBody>
      </p:sp>
      <p:sp>
        <p:nvSpPr>
          <p:cNvPr id="27" name="Down Arrow 26"/>
          <p:cNvSpPr/>
          <p:nvPr/>
        </p:nvSpPr>
        <p:spPr>
          <a:xfrm rot="13252927">
            <a:off x="3167413" y="3106691"/>
            <a:ext cx="838200" cy="11430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3467100" y="4000500"/>
            <a:ext cx="609600" cy="9906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19400" y="4343400"/>
            <a:ext cx="1676400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smtClean="0">
                <a:solidFill>
                  <a:srgbClr val="FF33CC"/>
                </a:solidFill>
              </a:rPr>
              <a:t>plot()</a:t>
            </a:r>
            <a:endParaRPr lang="en-US" sz="1600" i="1" dirty="0">
              <a:solidFill>
                <a:srgbClr val="FF33CC"/>
              </a:solidFill>
            </a:endParaRPr>
          </a:p>
        </p:txBody>
      </p:sp>
      <p:sp>
        <p:nvSpPr>
          <p:cNvPr id="19489" name="AutoShape 33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1" name="AutoShape 35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3" name="AutoShape 37" descr="Uris Library | Ithaca NY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tudio interface screenshot. Clockwise from top left: Source, Environment/History, Files/Plots/Packages/Help/Viewer, Console."/>
          <p:cNvPicPr/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1752600"/>
            <a:ext cx="6172200" cy="4419600"/>
          </a:xfrm>
          <a:prstGeom prst="rect">
            <a:avLst/>
          </a:prstGeom>
          <a:solidFill>
            <a:schemeClr val="accent1">
              <a:alpha val="22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152400" y="3581400"/>
            <a:ext cx="3733800" cy="2514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962400" y="3581400"/>
            <a:ext cx="2286000" cy="2514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3962400" y="1981200"/>
            <a:ext cx="2286000" cy="152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95" name="Picture 39" descr="Interior View of the Uris Library of Cornell University Editorial Photo -  Image of indoor, united: 22404129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086600" y="4495801"/>
            <a:ext cx="2057399" cy="1524000"/>
          </a:xfrm>
          <a:prstGeom prst="rect">
            <a:avLst/>
          </a:prstGeom>
          <a:noFill/>
        </p:spPr>
      </p:pic>
      <p:pic>
        <p:nvPicPr>
          <p:cNvPr id="19469" name="Picture 13" descr="1,033 Easel Clipart Illustrations &amp; Clip Art - iStock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066800" y="4495799"/>
            <a:ext cx="982652" cy="1658225"/>
          </a:xfrm>
          <a:prstGeom prst="rect">
            <a:avLst/>
          </a:prstGeom>
          <a:noFill/>
        </p:spPr>
      </p:pic>
      <p:pic>
        <p:nvPicPr>
          <p:cNvPr id="19471" name="Picture 15" descr="Pencil Writing A Message On Notepad Drawing Stock Illustration - Download  Image Now - Writing - Activity, Note Pad, Pencil - iStock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981200" y="4572000"/>
            <a:ext cx="1295400" cy="1380345"/>
          </a:xfrm>
          <a:prstGeom prst="rect">
            <a:avLst/>
          </a:prstGeom>
          <a:noFill/>
        </p:spPr>
      </p:pic>
      <p:pic>
        <p:nvPicPr>
          <p:cNvPr id="19475" name="Picture 19" descr="Table Full Old Books Antiquarian Shop Stock Photo 1282721662 | Shutterstock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343400" y="2362200"/>
            <a:ext cx="1752600" cy="1188719"/>
          </a:xfrm>
          <a:prstGeom prst="rect">
            <a:avLst/>
          </a:prstGeom>
          <a:noFill/>
        </p:spPr>
      </p:pic>
      <p:pic>
        <p:nvPicPr>
          <p:cNvPr id="19477" name="Picture 21" descr="Wheatfield with Crows - Wikipedia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657600" y="4724400"/>
            <a:ext cx="2487108" cy="1193266"/>
          </a:xfrm>
          <a:prstGeom prst="rect">
            <a:avLst/>
          </a:prstGeom>
          <a:noFill/>
        </p:spPr>
      </p:pic>
      <p:sp>
        <p:nvSpPr>
          <p:cNvPr id="19481" name="AutoShape 25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3" name="AutoShape 27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5" name="AutoShape 29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87" name="Picture 31" descr="LYWYGG 8X6FT Bücherregal Hintergrund Retro Bücherregal Magic Book Alte  Bibliothek Vinyl Fotografie Hintergrund Fotogalerie Requisiten Studio  Hintergrund CP-49-0806: Amazon.de: Elektronik &amp; Foto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7010400" y="2133600"/>
            <a:ext cx="1807845" cy="123825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43000" y="4038600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Console</a:t>
            </a:r>
            <a:endParaRPr lang="en-US" sz="2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4114800" y="1981200"/>
            <a:ext cx="1676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Workspace</a:t>
            </a:r>
            <a:endParaRPr lang="en-US" sz="2400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43400" y="3886200"/>
            <a:ext cx="1371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Plots</a:t>
            </a:r>
            <a:endParaRPr lang="en-US" sz="2400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86600" y="1524000"/>
            <a:ext cx="1676400" cy="6832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smtClean="0"/>
              <a:t>Packages installed on PC (10-100)</a:t>
            </a:r>
            <a:endParaRPr lang="en-US" sz="16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86600" y="4495800"/>
            <a:ext cx="1676400" cy="491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smtClean="0"/>
              <a:t>Packages free on CRAN (thousands)</a:t>
            </a:r>
            <a:endParaRPr lang="en-US" sz="1600" i="1" dirty="0"/>
          </a:p>
        </p:txBody>
      </p:sp>
      <p:sp>
        <p:nvSpPr>
          <p:cNvPr id="27" name="Down Arrow 26"/>
          <p:cNvSpPr/>
          <p:nvPr/>
        </p:nvSpPr>
        <p:spPr>
          <a:xfrm rot="13252927">
            <a:off x="3167413" y="3106691"/>
            <a:ext cx="838200" cy="11430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3467100" y="4000500"/>
            <a:ext cx="609600" cy="9906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5400000">
            <a:off x="6477000" y="2133600"/>
            <a:ext cx="609600" cy="13716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10800000">
            <a:off x="7543800" y="3429000"/>
            <a:ext cx="609600" cy="10668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19400" y="4343400"/>
            <a:ext cx="1676400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smtClean="0">
                <a:solidFill>
                  <a:srgbClr val="FF33CC"/>
                </a:solidFill>
              </a:rPr>
              <a:t>plot()</a:t>
            </a:r>
            <a:endParaRPr lang="en-US" sz="1600" i="1" dirty="0">
              <a:solidFill>
                <a:srgbClr val="FF33CC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19800" y="2677617"/>
            <a:ext cx="1676400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smtClean="0">
                <a:solidFill>
                  <a:srgbClr val="FF33CC"/>
                </a:solidFill>
              </a:rPr>
              <a:t>l</a:t>
            </a:r>
            <a:r>
              <a:rPr lang="en-US" sz="1600" i="1" dirty="0" smtClean="0">
                <a:solidFill>
                  <a:srgbClr val="FF33CC"/>
                </a:solidFill>
              </a:rPr>
              <a:t>ibrary(name)</a:t>
            </a:r>
            <a:endParaRPr lang="en-US" sz="1600" i="1" dirty="0">
              <a:solidFill>
                <a:srgbClr val="FF33CC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1800" y="3962400"/>
            <a:ext cx="213360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err="1" smtClean="0">
                <a:solidFill>
                  <a:srgbClr val="FF33CC"/>
                </a:solidFill>
              </a:rPr>
              <a:t>i</a:t>
            </a:r>
            <a:r>
              <a:rPr lang="en-US" sz="1600" i="1" dirty="0" err="1" smtClean="0">
                <a:solidFill>
                  <a:srgbClr val="FF33CC"/>
                </a:solidFill>
              </a:rPr>
              <a:t>nstall.packages</a:t>
            </a:r>
            <a:r>
              <a:rPr lang="en-US" sz="1600" i="1" dirty="0" smtClean="0">
                <a:solidFill>
                  <a:srgbClr val="FF33CC"/>
                </a:solidFill>
              </a:rPr>
              <a:t>(name)</a:t>
            </a:r>
            <a:endParaRPr lang="en-US" sz="1600" i="1" dirty="0">
              <a:solidFill>
                <a:srgbClr val="FF33CC"/>
              </a:solidFill>
            </a:endParaRPr>
          </a:p>
        </p:txBody>
      </p:sp>
      <p:sp>
        <p:nvSpPr>
          <p:cNvPr id="19489" name="AutoShape 33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1" name="AutoShape 35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3" name="AutoShape 37" descr="Uris Library | Ithaca NY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tudio interface screenshot. Clockwise from top left: Source, Environment/History, Files/Plots/Packages/Help/Viewer, Console."/>
          <p:cNvPicPr/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1752600"/>
            <a:ext cx="6172200" cy="4419600"/>
          </a:xfrm>
          <a:prstGeom prst="rect">
            <a:avLst/>
          </a:prstGeom>
          <a:solidFill>
            <a:schemeClr val="accent1">
              <a:alpha val="22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152400" y="3581400"/>
            <a:ext cx="3733800" cy="2514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962400" y="3581400"/>
            <a:ext cx="2286000" cy="2514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3962400" y="1981200"/>
            <a:ext cx="2286000" cy="152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V="1">
            <a:off x="152400" y="1981200"/>
            <a:ext cx="3733800" cy="152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9" name="Picture 13" descr="1,033 Easel Clipart Illustrations &amp; Clip Art - iStock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66800" y="4495799"/>
            <a:ext cx="982652" cy="1658225"/>
          </a:xfrm>
          <a:prstGeom prst="rect">
            <a:avLst/>
          </a:prstGeom>
          <a:noFill/>
        </p:spPr>
      </p:pic>
      <p:pic>
        <p:nvPicPr>
          <p:cNvPr id="19471" name="Picture 15" descr="Pencil Writing A Message On Notepad Drawing Stock Illustration - Download  Image Now - Writing - Activity, Note Pad, Pencil - iStock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981200" y="4572000"/>
            <a:ext cx="1295400" cy="1380345"/>
          </a:xfrm>
          <a:prstGeom prst="rect">
            <a:avLst/>
          </a:prstGeom>
          <a:noFill/>
        </p:spPr>
      </p:pic>
      <p:pic>
        <p:nvPicPr>
          <p:cNvPr id="19475" name="Picture 19" descr="Table Full Old Books Antiquarian Shop Stock Photo 1282721662 | Shutterstock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343400" y="2362200"/>
            <a:ext cx="1752600" cy="1188719"/>
          </a:xfrm>
          <a:prstGeom prst="rect">
            <a:avLst/>
          </a:prstGeom>
          <a:noFill/>
        </p:spPr>
      </p:pic>
      <p:pic>
        <p:nvPicPr>
          <p:cNvPr id="19477" name="Picture 21" descr="Wheatfield with Crows - Wikipedia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657600" y="4724400"/>
            <a:ext cx="2487108" cy="1193266"/>
          </a:xfrm>
          <a:prstGeom prst="rect">
            <a:avLst/>
          </a:prstGeom>
          <a:noFill/>
        </p:spPr>
      </p:pic>
      <p:pic>
        <p:nvPicPr>
          <p:cNvPr id="19479" name="Picture 23" descr="floor plans clipart #385556 at Graphics Factory.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600200" y="1828800"/>
            <a:ext cx="1600200" cy="1371600"/>
          </a:xfrm>
          <a:prstGeom prst="rect">
            <a:avLst/>
          </a:prstGeom>
          <a:noFill/>
        </p:spPr>
      </p:pic>
      <p:sp>
        <p:nvSpPr>
          <p:cNvPr id="19481" name="AutoShape 25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3" name="AutoShape 27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85" name="AutoShape 29" descr="Amazon.com : LYWYGG 7X5FT Bookshelf Backdrop Vintage Bookcase Magic Books  Grunge Ancient Library Vinyl Photography Background Photo Studio Props  CP-49 :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43000" y="4038600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Console</a:t>
            </a:r>
            <a:endParaRPr lang="en-US" sz="2400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" y="1905000"/>
            <a:ext cx="1371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Script</a:t>
            </a:r>
            <a:endParaRPr lang="en-US" sz="2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4114800" y="1981200"/>
            <a:ext cx="1676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Workspace</a:t>
            </a:r>
            <a:endParaRPr lang="en-US" sz="2400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43400" y="3886200"/>
            <a:ext cx="1371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Plots</a:t>
            </a:r>
            <a:endParaRPr lang="en-US" sz="2400" b="1" i="1" dirty="0"/>
          </a:p>
        </p:txBody>
      </p:sp>
      <p:sp>
        <p:nvSpPr>
          <p:cNvPr id="27" name="Down Arrow 26"/>
          <p:cNvSpPr/>
          <p:nvPr/>
        </p:nvSpPr>
        <p:spPr>
          <a:xfrm rot="13252927">
            <a:off x="3167413" y="3106691"/>
            <a:ext cx="838200" cy="11430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3467100" y="4000500"/>
            <a:ext cx="609600" cy="9906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9971373">
            <a:off x="926442" y="2477429"/>
            <a:ext cx="609600" cy="1424259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19400" y="4343400"/>
            <a:ext cx="1676400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smtClean="0">
                <a:solidFill>
                  <a:srgbClr val="FF33CC"/>
                </a:solidFill>
              </a:rPr>
              <a:t>plot()</a:t>
            </a:r>
            <a:endParaRPr lang="en-US" sz="1600" i="1" dirty="0">
              <a:solidFill>
                <a:srgbClr val="FF33C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3733279">
            <a:off x="368390" y="2971800"/>
            <a:ext cx="1676400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 smtClean="0">
                <a:solidFill>
                  <a:srgbClr val="FF33CC"/>
                </a:solidFill>
              </a:rPr>
              <a:t>Control + Enter</a:t>
            </a:r>
            <a:endParaRPr lang="en-US" sz="1600" i="1" dirty="0">
              <a:solidFill>
                <a:srgbClr val="FF33CC"/>
              </a:solidFill>
            </a:endParaRPr>
          </a:p>
        </p:txBody>
      </p:sp>
      <p:sp>
        <p:nvSpPr>
          <p:cNvPr id="19489" name="AutoShape 33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1" name="AutoShape 35" descr="A look back at Ur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3" name="AutoShape 37" descr="Uris Library | Ithaca NY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598</Words>
  <Application>Microsoft Office PowerPoint</Application>
  <PresentationFormat>On-screen Show (4:3)</PresentationFormat>
  <Paragraphs>119</Paragraphs>
  <Slides>26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Environmental Data Science Welcome!! Please log into a computer and go to: github.com/VadimKar/DataScienceWorkshop</vt:lpstr>
      <vt:lpstr>My research</vt:lpstr>
      <vt:lpstr>Data Science</vt:lpstr>
      <vt:lpstr>R, Rstudio, and packages</vt:lpstr>
      <vt:lpstr>Slide 5</vt:lpstr>
      <vt:lpstr>Slide 6</vt:lpstr>
      <vt:lpstr>Slide 7</vt:lpstr>
      <vt:lpstr>Slide 8</vt:lpstr>
      <vt:lpstr>Slide 9</vt:lpstr>
      <vt:lpstr>A field trip to a lake…</vt:lpstr>
      <vt:lpstr>Slide 11</vt:lpstr>
      <vt:lpstr>Slide 12</vt:lpstr>
      <vt:lpstr>Slide 13</vt:lpstr>
      <vt:lpstr>Slide 14</vt:lpstr>
      <vt:lpstr>The “trees”:   giant kelp         form kelp forests in California</vt:lpstr>
      <vt:lpstr>Slide 16</vt:lpstr>
      <vt:lpstr>Slide 17</vt:lpstr>
      <vt:lpstr>The herbivores:  sea urchins</vt:lpstr>
      <vt:lpstr>Slide 19</vt:lpstr>
      <vt:lpstr>When urchins eat too much kelp,  kelp forests turn into urchin barrens </vt:lpstr>
      <vt:lpstr>Sometimes urchins hide and just eat kelp leaves that fall down to them</vt:lpstr>
      <vt:lpstr>When kelp grow poorly, urchins run out of food (falling leaves) and urchins change behavior: they directly eat plants</vt:lpstr>
      <vt:lpstr>When this happens, it happens all across California!</vt:lpstr>
      <vt:lpstr>Why do we lose kelp? Storms?  Poor nutrients?  Too hot??</vt:lpstr>
      <vt:lpstr>Outline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Vadim</dc:creator>
  <cp:lastModifiedBy>Vadim</cp:lastModifiedBy>
  <cp:revision>94</cp:revision>
  <dcterms:created xsi:type="dcterms:W3CDTF">2022-11-27T19:08:39Z</dcterms:created>
  <dcterms:modified xsi:type="dcterms:W3CDTF">2022-11-29T23:28:36Z</dcterms:modified>
</cp:coreProperties>
</file>